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62" r:id="rId4"/>
    <p:sldId id="261" r:id="rId5"/>
    <p:sldId id="259" r:id="rId6"/>
    <p:sldId id="260"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B61BEF0D-F0BB-DE4B-95CE-6DB70DBA9567}" type="datetimeFigureOut">
              <a:rPr lang="en-US" smtClean="0"/>
              <a:pPr/>
              <a:t>4/17/2015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31795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5C6B4A9-1611-4792-9094-5F34BCA07E0B}" type="datetimeFigureOut">
              <a:rPr lang="en-US" smtClean="0"/>
              <a:t>4/17/2015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851454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61BEF0D-F0BB-DE4B-95CE-6DB70DBA9567}" type="datetimeFigureOut">
              <a:rPr lang="en-US" smtClean="0"/>
              <a:pPr/>
              <a:t>4/17/2015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92478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2A54C80-263E-416B-A8E0-580EDEADCBDC}" type="datetimeFigureOut">
              <a:rPr lang="en-US" smtClean="0"/>
              <a:t>4/17/2015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3253747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4/17/2015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156053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42A54C80-263E-416B-A8E0-580EDEADCBDC}" type="datetimeFigureOut">
              <a:rPr lang="en-US" smtClean="0"/>
              <a:t>4/17/2015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1147626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B61BEF0D-F0BB-DE4B-95CE-6DB70DBA9567}" type="datetimeFigureOut">
              <a:rPr lang="en-US" smtClean="0"/>
              <a:pPr/>
              <a:t>4/17/2015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192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B61BEF0D-F0BB-DE4B-95CE-6DB70DBA9567}" type="datetimeFigureOut">
              <a:rPr lang="en-US" smtClean="0"/>
              <a:pPr/>
              <a:t>4/17/2015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68096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4/17/2015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710048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4/17/2015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5271576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4/17/2015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84851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4/17/2015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66696540"/>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44194" y="369673"/>
            <a:ext cx="7766936" cy="1646302"/>
          </a:xfrm>
        </p:spPr>
        <p:txBody>
          <a:bodyPr/>
          <a:lstStyle/>
          <a:p>
            <a:pPr algn="ctr"/>
            <a:r>
              <a:rPr lang="en-IN" sz="7200" b="1" dirty="0" smtClean="0">
                <a:solidFill>
                  <a:schemeClr val="tx1">
                    <a:lumMod val="95000"/>
                    <a:lumOff val="5000"/>
                  </a:schemeClr>
                </a:solidFill>
                <a:latin typeface="Arial" panose="020B0604020202020204" pitchFamily="34" charset="0"/>
                <a:cs typeface="Arial" panose="020B0604020202020204" pitchFamily="34" charset="0"/>
              </a:rPr>
              <a:t>“Google @ </a:t>
            </a:r>
            <a:r>
              <a:rPr lang="en-IN" sz="7200" b="1" dirty="0" smtClean="0">
                <a:solidFill>
                  <a:schemeClr val="tx1">
                    <a:lumMod val="95000"/>
                    <a:lumOff val="5000"/>
                  </a:schemeClr>
                </a:solidFill>
                <a:latin typeface="Arial" panose="020B0604020202020204" pitchFamily="34" charset="0"/>
                <a:cs typeface="Arial" panose="020B0604020202020204" pitchFamily="34" charset="0"/>
              </a:rPr>
              <a:t>IITB</a:t>
            </a:r>
            <a:r>
              <a:rPr lang="en-IN" sz="7200" b="1" dirty="0" smtClean="0">
                <a:solidFill>
                  <a:schemeClr val="tx1">
                    <a:lumMod val="95000"/>
                    <a:lumOff val="5000"/>
                  </a:schemeClr>
                </a:solidFill>
                <a:latin typeface="Arial" panose="020B0604020202020204" pitchFamily="34" charset="0"/>
                <a:cs typeface="Arial" panose="020B0604020202020204" pitchFamily="34" charset="0"/>
              </a:rPr>
              <a:t>”</a:t>
            </a:r>
            <a:endParaRPr lang="en-IN" sz="7200" b="1" dirty="0">
              <a:solidFill>
                <a:schemeClr val="tx1">
                  <a:lumMod val="95000"/>
                  <a:lumOff val="5000"/>
                </a:schemeClr>
              </a:solidFill>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2537377" y="2292439"/>
            <a:ext cx="7766936" cy="2945446"/>
          </a:xfrm>
        </p:spPr>
        <p:txBody>
          <a:bodyPr>
            <a:normAutofit fontScale="85000" lnSpcReduction="10000"/>
          </a:bodyPr>
          <a:lstStyle/>
          <a:p>
            <a:endParaRPr lang="en-IN" dirty="0"/>
          </a:p>
          <a:p>
            <a:pPr algn="ctr"/>
            <a:r>
              <a:rPr lang="en-IN" dirty="0"/>
              <a:t> </a:t>
            </a:r>
            <a:r>
              <a:rPr lang="en-IN" sz="4400" dirty="0">
                <a:solidFill>
                  <a:schemeClr val="tx1">
                    <a:lumMod val="95000"/>
                    <a:lumOff val="5000"/>
                  </a:schemeClr>
                </a:solidFill>
                <a:latin typeface="Arial" panose="020B0604020202020204" pitchFamily="34" charset="0"/>
                <a:cs typeface="Arial" panose="020B0604020202020204" pitchFamily="34" charset="0"/>
              </a:rPr>
              <a:t>Akash S. Doshi 140010008 </a:t>
            </a:r>
          </a:p>
          <a:p>
            <a:pPr algn="ctr"/>
            <a:r>
              <a:rPr lang="pl-PL" sz="4400" dirty="0">
                <a:solidFill>
                  <a:schemeClr val="tx1">
                    <a:lumMod val="95000"/>
                    <a:lumOff val="5000"/>
                  </a:schemeClr>
                </a:solidFill>
                <a:latin typeface="Arial" panose="020B0604020202020204" pitchFamily="34" charset="0"/>
                <a:cs typeface="Arial" panose="020B0604020202020204" pitchFamily="34" charset="0"/>
              </a:rPr>
              <a:t>Ch. Jyothi Durga </a:t>
            </a:r>
            <a:r>
              <a:rPr lang="pl-PL" sz="4400" dirty="0" smtClean="0">
                <a:solidFill>
                  <a:schemeClr val="tx1">
                    <a:lumMod val="95000"/>
                    <a:lumOff val="5000"/>
                  </a:schemeClr>
                </a:solidFill>
                <a:latin typeface="Arial" panose="020B0604020202020204" pitchFamily="34" charset="0"/>
                <a:cs typeface="Arial" panose="020B0604020202020204" pitchFamily="34" charset="0"/>
              </a:rPr>
              <a:t>Prasad140010042 </a:t>
            </a:r>
            <a:endParaRPr lang="pl-PL" sz="4400" dirty="0">
              <a:solidFill>
                <a:schemeClr val="tx1">
                  <a:lumMod val="95000"/>
                  <a:lumOff val="5000"/>
                </a:schemeClr>
              </a:solidFill>
              <a:latin typeface="Arial" panose="020B0604020202020204" pitchFamily="34" charset="0"/>
              <a:cs typeface="Arial" panose="020B0604020202020204" pitchFamily="34" charset="0"/>
            </a:endParaRPr>
          </a:p>
          <a:p>
            <a:pPr algn="ctr"/>
            <a:r>
              <a:rPr lang="en-IN" sz="4400" dirty="0">
                <a:solidFill>
                  <a:schemeClr val="tx1">
                    <a:lumMod val="95000"/>
                    <a:lumOff val="5000"/>
                  </a:schemeClr>
                </a:solidFill>
                <a:latin typeface="Arial" panose="020B0604020202020204" pitchFamily="34" charset="0"/>
                <a:cs typeface="Arial" panose="020B0604020202020204" pitchFamily="34" charset="0"/>
              </a:rPr>
              <a:t>Aditya Bhosale 140010009 </a:t>
            </a:r>
          </a:p>
          <a:p>
            <a:pPr algn="ctr"/>
            <a:r>
              <a:rPr lang="en-IN" sz="4400" dirty="0">
                <a:solidFill>
                  <a:schemeClr val="tx1">
                    <a:lumMod val="95000"/>
                    <a:lumOff val="5000"/>
                  </a:schemeClr>
                </a:solidFill>
                <a:latin typeface="Arial" panose="020B0604020202020204" pitchFamily="34" charset="0"/>
                <a:cs typeface="Arial" panose="020B0604020202020204" pitchFamily="34" charset="0"/>
              </a:rPr>
              <a:t>Mainak Majumdar 14D110022 </a:t>
            </a:r>
            <a:r>
              <a:rPr lang="en-IN" dirty="0" smtClean="0">
                <a:solidFill>
                  <a:schemeClr val="tx1">
                    <a:lumMod val="95000"/>
                    <a:lumOff val="5000"/>
                  </a:schemeClr>
                </a:solidFill>
                <a:latin typeface="Arial" panose="020B0604020202020204" pitchFamily="34" charset="0"/>
                <a:cs typeface="Arial" panose="020B0604020202020204" pitchFamily="34" charset="0"/>
              </a:rPr>
              <a:t>             </a:t>
            </a:r>
            <a:endParaRPr lang="en-IN" dirty="0">
              <a:solidFill>
                <a:schemeClr val="tx1">
                  <a:lumMod val="95000"/>
                  <a:lumOff val="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406116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10978046" cy="781318"/>
          </a:xfrm>
        </p:spPr>
        <p:txBody>
          <a:bodyPr>
            <a:normAutofit fontScale="90000"/>
          </a:bodyPr>
          <a:lstStyle/>
          <a:p>
            <a:r>
              <a:rPr lang="en-IN" sz="5400" dirty="0" smtClean="0">
                <a:solidFill>
                  <a:srgbClr val="0070C0"/>
                </a:solidFill>
                <a:latin typeface="Monotype Corsiva" panose="03010101010201010101" pitchFamily="66" charset="0"/>
              </a:rPr>
              <a:t>        </a:t>
            </a:r>
            <a:r>
              <a:rPr lang="en-IN" sz="5400" dirty="0" smtClean="0">
                <a:solidFill>
                  <a:schemeClr val="tx1">
                    <a:lumMod val="95000"/>
                    <a:lumOff val="5000"/>
                  </a:schemeClr>
                </a:solidFill>
                <a:latin typeface="Arial" panose="020B0604020202020204" pitchFamily="34" charset="0"/>
                <a:cs typeface="Arial" panose="020B0604020202020204" pitchFamily="34" charset="0"/>
              </a:rPr>
              <a:t>Problem </a:t>
            </a:r>
            <a:r>
              <a:rPr lang="en-IN" sz="5400" dirty="0" smtClean="0">
                <a:solidFill>
                  <a:schemeClr val="tx1">
                    <a:lumMod val="95000"/>
                    <a:lumOff val="5000"/>
                  </a:schemeClr>
                </a:solidFill>
                <a:latin typeface="Arial" panose="020B0604020202020204" pitchFamily="34" charset="0"/>
                <a:cs typeface="Arial" panose="020B0604020202020204" pitchFamily="34" charset="0"/>
              </a:rPr>
              <a:t>Statement &amp; Algorithm:</a:t>
            </a:r>
            <a:endParaRPr lang="en-IN" sz="5400" dirty="0">
              <a:solidFill>
                <a:schemeClr val="tx1">
                  <a:lumMod val="95000"/>
                  <a:lumOff val="5000"/>
                </a:schemeClr>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77334" y="1390918"/>
            <a:ext cx="11274260" cy="5035639"/>
          </a:xfrm>
        </p:spPr>
        <p:txBody>
          <a:bodyPr>
            <a:noAutofit/>
          </a:bodyPr>
          <a:lstStyle/>
          <a:p>
            <a:pPr>
              <a:buFont typeface="Arial" panose="020B0604020202020204" pitchFamily="34" charset="0"/>
              <a:buChar char="•"/>
            </a:pPr>
            <a:r>
              <a:rPr lang="en-IN" sz="2200" dirty="0">
                <a:solidFill>
                  <a:schemeClr val="tx1">
                    <a:lumMod val="95000"/>
                    <a:lumOff val="5000"/>
                  </a:schemeClr>
                </a:solidFill>
                <a:latin typeface="Arial" panose="020B0604020202020204" pitchFamily="34" charset="0"/>
                <a:cs typeface="Arial" panose="020B0604020202020204" pitchFamily="34" charset="0"/>
              </a:rPr>
              <a:t>We are designing a search engine to closely model Google </a:t>
            </a:r>
            <a:r>
              <a:rPr lang="en-IN" sz="2200" dirty="0" smtClean="0">
                <a:solidFill>
                  <a:schemeClr val="tx1">
                    <a:lumMod val="95000"/>
                    <a:lumOff val="5000"/>
                  </a:schemeClr>
                </a:solidFill>
                <a:latin typeface="Arial" panose="020B0604020202020204" pitchFamily="34" charset="0"/>
                <a:cs typeface="Arial" panose="020B0604020202020204" pitchFamily="34" charset="0"/>
              </a:rPr>
              <a:t>and its </a:t>
            </a:r>
            <a:r>
              <a:rPr lang="en-IN" sz="2200" dirty="0">
                <a:solidFill>
                  <a:schemeClr val="tx1">
                    <a:lumMod val="95000"/>
                    <a:lumOff val="5000"/>
                  </a:schemeClr>
                </a:solidFill>
                <a:latin typeface="Arial" panose="020B0604020202020204" pitchFamily="34" charset="0"/>
                <a:cs typeface="Arial" panose="020B0604020202020204" pitchFamily="34" charset="0"/>
              </a:rPr>
              <a:t>page rank algorithm. </a:t>
            </a:r>
            <a:endParaRPr lang="en-IN" sz="2200" dirty="0" smtClean="0">
              <a:solidFill>
                <a:schemeClr val="tx1">
                  <a:lumMod val="95000"/>
                  <a:lumOff val="5000"/>
                </a:schemeClr>
              </a:solidFill>
              <a:latin typeface="Arial" panose="020B0604020202020204" pitchFamily="34" charset="0"/>
              <a:cs typeface="Arial" panose="020B0604020202020204" pitchFamily="34" charset="0"/>
            </a:endParaRPr>
          </a:p>
          <a:p>
            <a:pPr>
              <a:buFont typeface="Arial" panose="020B0604020202020204" pitchFamily="34" charset="0"/>
              <a:buChar char="•"/>
            </a:pPr>
            <a:r>
              <a:rPr lang="en-IN" sz="2200" dirty="0" smtClean="0">
                <a:solidFill>
                  <a:schemeClr val="tx1">
                    <a:lumMod val="95000"/>
                    <a:lumOff val="5000"/>
                  </a:schemeClr>
                </a:solidFill>
                <a:latin typeface="Arial" panose="020B0604020202020204" pitchFamily="34" charset="0"/>
                <a:cs typeface="Arial" panose="020B0604020202020204" pitchFamily="34" charset="0"/>
              </a:rPr>
              <a:t>Using </a:t>
            </a:r>
            <a:r>
              <a:rPr lang="en-IN" sz="2200" dirty="0">
                <a:solidFill>
                  <a:schemeClr val="tx1">
                    <a:lumMod val="95000"/>
                    <a:lumOff val="5000"/>
                  </a:schemeClr>
                </a:solidFill>
                <a:latin typeface="Arial" panose="020B0604020202020204" pitchFamily="34" charset="0"/>
                <a:cs typeface="Arial" panose="020B0604020202020204" pitchFamily="34" charset="0"/>
              </a:rPr>
              <a:t>a web crawler we are obtaining all the hypertext </a:t>
            </a:r>
            <a:r>
              <a:rPr lang="en-IN" sz="2200" dirty="0" smtClean="0">
                <a:solidFill>
                  <a:schemeClr val="tx1">
                    <a:lumMod val="95000"/>
                    <a:lumOff val="5000"/>
                  </a:schemeClr>
                </a:solidFill>
                <a:latin typeface="Arial" panose="020B0604020202020204" pitchFamily="34" charset="0"/>
                <a:cs typeface="Arial" panose="020B0604020202020204" pitchFamily="34" charset="0"/>
              </a:rPr>
              <a:t>references and  their titles </a:t>
            </a:r>
            <a:r>
              <a:rPr lang="en-IN" sz="2200" dirty="0">
                <a:solidFill>
                  <a:schemeClr val="tx1">
                    <a:lumMod val="95000"/>
                    <a:lumOff val="5000"/>
                  </a:schemeClr>
                </a:solidFill>
                <a:latin typeface="Arial" panose="020B0604020202020204" pitchFamily="34" charset="0"/>
                <a:cs typeface="Arial" panose="020B0604020202020204" pitchFamily="34" charset="0"/>
              </a:rPr>
              <a:t>from the IITB main webpage, convert it into a text file and read that text file in a </a:t>
            </a:r>
            <a:r>
              <a:rPr lang="en-IN" sz="2200" dirty="0" smtClean="0">
                <a:solidFill>
                  <a:schemeClr val="tx1">
                    <a:lumMod val="95000"/>
                    <a:lumOff val="5000"/>
                  </a:schemeClr>
                </a:solidFill>
                <a:latin typeface="Arial" panose="020B0604020202020204" pitchFamily="34" charset="0"/>
                <a:cs typeface="Arial" panose="020B0604020202020204" pitchFamily="34" charset="0"/>
              </a:rPr>
              <a:t>c++ program. </a:t>
            </a:r>
          </a:p>
          <a:p>
            <a:pPr>
              <a:buFont typeface="Arial" panose="020B0604020202020204" pitchFamily="34" charset="0"/>
              <a:buChar char="•"/>
            </a:pPr>
            <a:r>
              <a:rPr lang="en-IN" sz="2200" dirty="0" smtClean="0">
                <a:solidFill>
                  <a:schemeClr val="tx1">
                    <a:lumMod val="95000"/>
                    <a:lumOff val="5000"/>
                  </a:schemeClr>
                </a:solidFill>
                <a:latin typeface="Arial" panose="020B0604020202020204" pitchFamily="34" charset="0"/>
                <a:cs typeface="Arial" panose="020B0604020202020204" pitchFamily="34" charset="0"/>
              </a:rPr>
              <a:t>The keywords and their “n-grams” , obtained from modification of the url’s, will </a:t>
            </a:r>
            <a:r>
              <a:rPr lang="en-IN" sz="2200" dirty="0">
                <a:solidFill>
                  <a:schemeClr val="tx1">
                    <a:lumMod val="95000"/>
                    <a:lumOff val="5000"/>
                  </a:schemeClr>
                </a:solidFill>
                <a:latin typeface="Arial" panose="020B0604020202020204" pitchFamily="34" charset="0"/>
                <a:cs typeface="Arial" panose="020B0604020202020204" pitchFamily="34" charset="0"/>
              </a:rPr>
              <a:t>be stored in the form of an array of linked lists </a:t>
            </a:r>
            <a:r>
              <a:rPr lang="en-IN" sz="2200" dirty="0" smtClean="0">
                <a:solidFill>
                  <a:schemeClr val="tx1">
                    <a:lumMod val="95000"/>
                    <a:lumOff val="5000"/>
                  </a:schemeClr>
                </a:solidFill>
                <a:latin typeface="Arial" panose="020B0604020202020204" pitchFamily="34" charset="0"/>
                <a:cs typeface="Arial" panose="020B0604020202020204" pitchFamily="34" charset="0"/>
              </a:rPr>
              <a:t> - “hash table”. </a:t>
            </a:r>
          </a:p>
          <a:p>
            <a:pPr>
              <a:buFont typeface="Arial" panose="020B0604020202020204" pitchFamily="34" charset="0"/>
              <a:buChar char="•"/>
            </a:pPr>
            <a:r>
              <a:rPr lang="en-IN" sz="2200" dirty="0" smtClean="0">
                <a:solidFill>
                  <a:schemeClr val="tx1">
                    <a:lumMod val="95000"/>
                    <a:lumOff val="5000"/>
                  </a:schemeClr>
                </a:solidFill>
                <a:latin typeface="Arial" panose="020B0604020202020204" pitchFamily="34" charset="0"/>
                <a:cs typeface="Arial" panose="020B0604020202020204" pitchFamily="34" charset="0"/>
              </a:rPr>
              <a:t>When </a:t>
            </a:r>
            <a:r>
              <a:rPr lang="en-IN" sz="2200" dirty="0">
                <a:solidFill>
                  <a:schemeClr val="tx1">
                    <a:lumMod val="95000"/>
                    <a:lumOff val="5000"/>
                  </a:schemeClr>
                </a:solidFill>
                <a:latin typeface="Arial" panose="020B0604020202020204" pitchFamily="34" charset="0"/>
                <a:cs typeface="Arial" panose="020B0604020202020204" pitchFamily="34" charset="0"/>
              </a:rPr>
              <a:t>the user enters a search </a:t>
            </a:r>
            <a:r>
              <a:rPr lang="en-IN" sz="2200" dirty="0" smtClean="0">
                <a:solidFill>
                  <a:schemeClr val="tx1">
                    <a:lumMod val="95000"/>
                    <a:lumOff val="5000"/>
                  </a:schemeClr>
                </a:solidFill>
                <a:latin typeface="Arial" panose="020B0604020202020204" pitchFamily="34" charset="0"/>
                <a:cs typeface="Arial" panose="020B0604020202020204" pitchFamily="34" charset="0"/>
              </a:rPr>
              <a:t>,the search will be n-grammed and each n-gram’s </a:t>
            </a:r>
            <a:r>
              <a:rPr lang="en-IN" sz="2200" dirty="0">
                <a:solidFill>
                  <a:schemeClr val="tx1">
                    <a:lumMod val="95000"/>
                    <a:lumOff val="5000"/>
                  </a:schemeClr>
                </a:solidFill>
                <a:latin typeface="Arial" panose="020B0604020202020204" pitchFamily="34" charset="0"/>
                <a:cs typeface="Arial" panose="020B0604020202020204" pitchFamily="34" charset="0"/>
              </a:rPr>
              <a:t>hash value </a:t>
            </a:r>
            <a:r>
              <a:rPr lang="en-IN" sz="2200" dirty="0" smtClean="0">
                <a:solidFill>
                  <a:schemeClr val="tx1">
                    <a:lumMod val="95000"/>
                    <a:lumOff val="5000"/>
                  </a:schemeClr>
                </a:solidFill>
                <a:latin typeface="Arial" panose="020B0604020202020204" pitchFamily="34" charset="0"/>
                <a:cs typeface="Arial" panose="020B0604020202020204" pitchFamily="34" charset="0"/>
              </a:rPr>
              <a:t>will </a:t>
            </a:r>
            <a:r>
              <a:rPr lang="en-IN" sz="2200" dirty="0">
                <a:solidFill>
                  <a:schemeClr val="tx1">
                    <a:lumMod val="95000"/>
                    <a:lumOff val="5000"/>
                  </a:schemeClr>
                </a:solidFill>
                <a:latin typeface="Arial" panose="020B0604020202020204" pitchFamily="34" charset="0"/>
                <a:cs typeface="Arial" panose="020B0604020202020204" pitchFamily="34" charset="0"/>
              </a:rPr>
              <a:t>be extracted and  </a:t>
            </a:r>
            <a:r>
              <a:rPr lang="en-IN" sz="2200" dirty="0" smtClean="0">
                <a:solidFill>
                  <a:schemeClr val="tx1">
                    <a:lumMod val="95000"/>
                    <a:lumOff val="5000"/>
                  </a:schemeClr>
                </a:solidFill>
                <a:latin typeface="Arial" panose="020B0604020202020204" pitchFamily="34" charset="0"/>
                <a:cs typeface="Arial" panose="020B0604020202020204" pitchFamily="34" charset="0"/>
              </a:rPr>
              <a:t>the word will </a:t>
            </a:r>
            <a:r>
              <a:rPr lang="en-IN" sz="2200" dirty="0">
                <a:solidFill>
                  <a:schemeClr val="tx1">
                    <a:lumMod val="95000"/>
                    <a:lumOff val="5000"/>
                  </a:schemeClr>
                </a:solidFill>
                <a:latin typeface="Arial" panose="020B0604020202020204" pitchFamily="34" charset="0"/>
                <a:cs typeface="Arial" panose="020B0604020202020204" pitchFamily="34" charset="0"/>
              </a:rPr>
              <a:t>be searched for in the corresponding index of the array. </a:t>
            </a:r>
            <a:endParaRPr lang="en-IN" sz="2200" dirty="0" smtClean="0">
              <a:solidFill>
                <a:schemeClr val="tx1">
                  <a:lumMod val="95000"/>
                  <a:lumOff val="5000"/>
                </a:schemeClr>
              </a:solidFill>
              <a:latin typeface="Arial" panose="020B0604020202020204" pitchFamily="34" charset="0"/>
              <a:cs typeface="Arial" panose="020B0604020202020204" pitchFamily="34" charset="0"/>
            </a:endParaRPr>
          </a:p>
          <a:p>
            <a:pPr>
              <a:buFont typeface="Arial" panose="020B0604020202020204" pitchFamily="34" charset="0"/>
              <a:buChar char="•"/>
            </a:pPr>
            <a:r>
              <a:rPr lang="en-IN" sz="2200" dirty="0" smtClean="0">
                <a:solidFill>
                  <a:schemeClr val="tx1">
                    <a:lumMod val="95000"/>
                    <a:lumOff val="5000"/>
                  </a:schemeClr>
                </a:solidFill>
                <a:latin typeface="Arial" panose="020B0604020202020204" pitchFamily="34" charset="0"/>
                <a:cs typeface="Arial" panose="020B0604020202020204" pitchFamily="34" charset="0"/>
              </a:rPr>
              <a:t>On </a:t>
            </a:r>
            <a:r>
              <a:rPr lang="en-IN" sz="2200" dirty="0">
                <a:solidFill>
                  <a:schemeClr val="tx1">
                    <a:lumMod val="95000"/>
                    <a:lumOff val="5000"/>
                  </a:schemeClr>
                </a:solidFill>
                <a:latin typeface="Arial" panose="020B0604020202020204" pitchFamily="34" charset="0"/>
                <a:cs typeface="Arial" panose="020B0604020202020204" pitchFamily="34" charset="0"/>
              </a:rPr>
              <a:t>success the user will be shown a list of urls </a:t>
            </a:r>
            <a:r>
              <a:rPr lang="en-IN" sz="2200" dirty="0" smtClean="0">
                <a:solidFill>
                  <a:schemeClr val="tx1">
                    <a:lumMod val="95000"/>
                    <a:lumOff val="5000"/>
                  </a:schemeClr>
                </a:solidFill>
                <a:latin typeface="Arial" panose="020B0604020202020204" pitchFamily="34" charset="0"/>
                <a:cs typeface="Arial" panose="020B0604020202020204" pitchFamily="34" charset="0"/>
              </a:rPr>
              <a:t> stored under the keyword in </a:t>
            </a:r>
            <a:r>
              <a:rPr lang="en-IN" sz="2200" dirty="0">
                <a:solidFill>
                  <a:schemeClr val="tx1">
                    <a:lumMod val="95000"/>
                    <a:lumOff val="5000"/>
                  </a:schemeClr>
                </a:solidFill>
                <a:latin typeface="Arial" panose="020B0604020202020204" pitchFamily="34" charset="0"/>
                <a:cs typeface="Arial" panose="020B0604020202020204" pitchFamily="34" charset="0"/>
              </a:rPr>
              <a:t>decreasing order of authoritativeness</a:t>
            </a:r>
            <a:r>
              <a:rPr lang="en-IN" sz="2200" dirty="0" smtClean="0">
                <a:solidFill>
                  <a:schemeClr val="tx1">
                    <a:lumMod val="95000"/>
                    <a:lumOff val="5000"/>
                  </a:schemeClr>
                </a:solidFill>
                <a:latin typeface="Arial" panose="020B0604020202020204" pitchFamily="34" charset="0"/>
                <a:cs typeface="Arial" panose="020B0604020202020204" pitchFamily="34" charset="0"/>
              </a:rPr>
              <a:t>. </a:t>
            </a:r>
            <a:r>
              <a:rPr lang="en-IN" sz="2200" dirty="0">
                <a:solidFill>
                  <a:schemeClr val="tx1">
                    <a:lumMod val="95000"/>
                    <a:lumOff val="5000"/>
                  </a:schemeClr>
                </a:solidFill>
                <a:latin typeface="Arial" panose="020B0604020202020204" pitchFamily="34" charset="0"/>
                <a:cs typeface="Arial" panose="020B0604020202020204" pitchFamily="34" charset="0"/>
              </a:rPr>
              <a:t>In case the keyword is not found, the user will be redirected to a google search which jQueries the string entered by the user concatenated with ‘iitb’. </a:t>
            </a:r>
          </a:p>
        </p:txBody>
      </p:sp>
    </p:spTree>
    <p:extLst>
      <p:ext uri="{BB962C8B-B14F-4D97-AF65-F5344CB8AC3E}">
        <p14:creationId xmlns:p14="http://schemas.microsoft.com/office/powerpoint/2010/main" val="78163035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5289" y="347730"/>
            <a:ext cx="11235624" cy="781318"/>
          </a:xfrm>
        </p:spPr>
        <p:txBody>
          <a:bodyPr>
            <a:normAutofit fontScale="90000"/>
          </a:bodyPr>
          <a:lstStyle/>
          <a:p>
            <a:r>
              <a:rPr lang="en-IN" sz="4900" dirty="0" smtClean="0">
                <a:solidFill>
                  <a:srgbClr val="0070C0"/>
                </a:solidFill>
                <a:latin typeface="Monotype Corsiva" panose="03010101010201010101" pitchFamily="66" charset="0"/>
              </a:rPr>
              <a:t>        </a:t>
            </a:r>
            <a:r>
              <a:rPr lang="en-IN" sz="4900" dirty="0" smtClean="0">
                <a:solidFill>
                  <a:schemeClr val="tx1">
                    <a:lumMod val="95000"/>
                    <a:lumOff val="5000"/>
                  </a:schemeClr>
                </a:solidFill>
                <a:latin typeface="Arial" panose="020B0604020202020204" pitchFamily="34" charset="0"/>
                <a:cs typeface="Arial" panose="020B0604020202020204" pitchFamily="34" charset="0"/>
              </a:rPr>
              <a:t>Problem </a:t>
            </a:r>
            <a:r>
              <a:rPr lang="en-IN" sz="4900" dirty="0" smtClean="0">
                <a:solidFill>
                  <a:schemeClr val="tx1">
                    <a:lumMod val="95000"/>
                    <a:lumOff val="5000"/>
                  </a:schemeClr>
                </a:solidFill>
                <a:latin typeface="Arial" panose="020B0604020202020204" pitchFamily="34" charset="0"/>
                <a:cs typeface="Arial" panose="020B0604020202020204" pitchFamily="34" charset="0"/>
              </a:rPr>
              <a:t>Statement &amp; Algorithm:</a:t>
            </a:r>
            <a:endParaRPr lang="en-IN" sz="4900" dirty="0">
              <a:solidFill>
                <a:schemeClr val="tx1">
                  <a:lumMod val="95000"/>
                  <a:lumOff val="5000"/>
                </a:schemeClr>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77334" y="1386625"/>
            <a:ext cx="11351534" cy="4689081"/>
          </a:xfrm>
        </p:spPr>
        <p:txBody>
          <a:bodyPr>
            <a:noAutofit/>
          </a:bodyPr>
          <a:lstStyle/>
          <a:p>
            <a:pPr>
              <a:buFont typeface="Arial" panose="020B0604020202020204" pitchFamily="34" charset="0"/>
              <a:buChar char="•"/>
            </a:pPr>
            <a:r>
              <a:rPr lang="en-IN" sz="2000" dirty="0" smtClean="0">
                <a:solidFill>
                  <a:schemeClr val="tx1">
                    <a:lumMod val="95000"/>
                    <a:lumOff val="5000"/>
                  </a:schemeClr>
                </a:solidFill>
                <a:latin typeface="Arial" panose="020B0604020202020204" pitchFamily="34" charset="0"/>
                <a:cs typeface="Arial" panose="020B0604020202020204" pitchFamily="34" charset="0"/>
              </a:rPr>
              <a:t>The search entered by the user is also subjected to a spell check.</a:t>
            </a:r>
          </a:p>
          <a:p>
            <a:pPr>
              <a:buFont typeface="Arial" panose="020B0604020202020204" pitchFamily="34" charset="0"/>
              <a:buChar char="•"/>
            </a:pPr>
            <a:r>
              <a:rPr lang="en-IN" sz="2000" dirty="0" smtClean="0">
                <a:solidFill>
                  <a:schemeClr val="tx1">
                    <a:lumMod val="95000"/>
                    <a:lumOff val="5000"/>
                  </a:schemeClr>
                </a:solidFill>
                <a:latin typeface="Arial" panose="020B0604020202020204" pitchFamily="34" charset="0"/>
                <a:cs typeface="Arial" panose="020B0604020202020204" pitchFamily="34" charset="0"/>
              </a:rPr>
              <a:t>The dictionary for the spell checker is also a text file which is stored in the form of a hash table. We have implemented a spell checker for up to one spelling mistake per word . Starting from the last alphabet, each letter will be replaced by all 26  options and the first correct word will be returned to the user, who then has the option of either searching for the spell checked word or what he entered</a:t>
            </a:r>
          </a:p>
          <a:p>
            <a:pPr>
              <a:buFont typeface="Arial" panose="020B0604020202020204" pitchFamily="34" charset="0"/>
              <a:buChar char="•"/>
            </a:pPr>
            <a:r>
              <a:rPr lang="en-IN" sz="2000" dirty="0" smtClean="0">
                <a:solidFill>
                  <a:schemeClr val="tx1">
                    <a:lumMod val="95000"/>
                    <a:lumOff val="5000"/>
                  </a:schemeClr>
                </a:solidFill>
                <a:latin typeface="Arial" panose="020B0604020202020204" pitchFamily="34" charset="0"/>
                <a:cs typeface="Arial" panose="020B0604020202020204" pitchFamily="34" charset="0"/>
              </a:rPr>
              <a:t>The graphics for this search engine incorporate Win32 GUI, which is akin to Windows 2000.</a:t>
            </a:r>
          </a:p>
          <a:p>
            <a:pPr>
              <a:buFont typeface="Arial" panose="020B0604020202020204" pitchFamily="34" charset="0"/>
              <a:buChar char="•"/>
            </a:pPr>
            <a:r>
              <a:rPr lang="en-IN" sz="2000" dirty="0" smtClean="0">
                <a:solidFill>
                  <a:schemeClr val="tx1">
                    <a:lumMod val="95000"/>
                    <a:lumOff val="5000"/>
                  </a:schemeClr>
                </a:solidFill>
                <a:latin typeface="Arial" panose="020B0604020202020204" pitchFamily="34" charset="0"/>
                <a:cs typeface="Arial" panose="020B0604020202020204" pitchFamily="34" charset="0"/>
              </a:rPr>
              <a:t>We have created buttons , titles and text box fields , to provide Previous and  Next Page functionality, accept the search, input of the spell checker and hypertext references to the websites . One can also clear his search and write the new search without having to close the application.</a:t>
            </a:r>
          </a:p>
          <a:p>
            <a:pPr>
              <a:buFont typeface="Arial" panose="020B0604020202020204" pitchFamily="34" charset="0"/>
              <a:buChar char="•"/>
            </a:pPr>
            <a:r>
              <a:rPr lang="en-IN" sz="2000" dirty="0" smtClean="0">
                <a:solidFill>
                  <a:schemeClr val="tx1">
                    <a:lumMod val="95000"/>
                    <a:lumOff val="5000"/>
                  </a:schemeClr>
                </a:solidFill>
                <a:latin typeface="Arial" panose="020B0604020202020204" pitchFamily="34" charset="0"/>
                <a:cs typeface="Arial" panose="020B0604020202020204" pitchFamily="34" charset="0"/>
              </a:rPr>
              <a:t>For the above, we have made use mainly of the fact that in win32 GUI, every form of input , be it from the keyboard or the mouse results in a message being sent to the CALLBACK function, and by appropriate define statements in the pre-processor , we can adjust these values to check for them correctly when received</a:t>
            </a:r>
            <a:r>
              <a:rPr lang="en-IN" sz="2200" dirty="0" smtClean="0">
                <a:solidFill>
                  <a:schemeClr val="tx1">
                    <a:lumMod val="95000"/>
                    <a:lumOff val="5000"/>
                  </a:schemeClr>
                </a:solidFill>
                <a:latin typeface="Arial" panose="020B0604020202020204" pitchFamily="34" charset="0"/>
                <a:cs typeface="Arial" panose="020B0604020202020204" pitchFamily="34" charset="0"/>
              </a:rPr>
              <a:t>. </a:t>
            </a:r>
            <a:endParaRPr lang="en-IN" sz="2200" dirty="0">
              <a:solidFill>
                <a:schemeClr val="tx1">
                  <a:lumMod val="95000"/>
                  <a:lumOff val="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311573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3401" y="134134"/>
            <a:ext cx="8596668" cy="819954"/>
          </a:xfrm>
        </p:spPr>
        <p:txBody>
          <a:bodyPr>
            <a:normAutofit fontScale="90000"/>
          </a:bodyPr>
          <a:lstStyle/>
          <a:p>
            <a:pPr algn="ctr"/>
            <a:r>
              <a:rPr lang="en-IN" dirty="0" smtClean="0">
                <a:solidFill>
                  <a:schemeClr val="tx1">
                    <a:lumMod val="95000"/>
                    <a:lumOff val="5000"/>
                  </a:schemeClr>
                </a:solidFill>
                <a:latin typeface="Arial" panose="020B0604020202020204" pitchFamily="34" charset="0"/>
                <a:cs typeface="Arial" panose="020B0604020202020204" pitchFamily="34" charset="0"/>
              </a:rPr>
              <a:t>Video of Functional Search Engine</a:t>
            </a:r>
            <a:r>
              <a:rPr lang="en-IN" sz="5400" dirty="0" smtClean="0">
                <a:solidFill>
                  <a:schemeClr val="tx1">
                    <a:lumMod val="95000"/>
                    <a:lumOff val="5000"/>
                  </a:schemeClr>
                </a:solidFill>
                <a:latin typeface="Monotype Corsiva" panose="03010101010201010101" pitchFamily="66" charset="0"/>
              </a:rPr>
              <a:t>.</a:t>
            </a:r>
            <a:endParaRPr lang="en-IN" sz="5400" dirty="0">
              <a:solidFill>
                <a:schemeClr val="tx1">
                  <a:lumMod val="95000"/>
                  <a:lumOff val="5000"/>
                </a:schemeClr>
              </a:solidFill>
              <a:latin typeface="Monotype Corsiva" panose="03010101010201010101" pitchFamily="66" charset="0"/>
            </a:endParaRPr>
          </a:p>
        </p:txBody>
      </p:sp>
      <p:pic>
        <p:nvPicPr>
          <p:cNvPr id="6" name="DF812D5">
            <a:hlinkClick r:id="" action="ppaction://media"/>
          </p:cNvPr>
          <p:cNvPicPr>
            <a:picLocks noGrp="1" noChangeAspect="1"/>
          </p:cNvPicPr>
          <p:nvPr>
            <p:ph idx="1"/>
            <a:videoFile r:link="rId1"/>
            <p:extLst>
              <p:ext uri="{DAA4B4D4-6D71-4841-9C94-3DE7FCFB9230}">
                <p14:media xmlns:p14="http://schemas.microsoft.com/office/powerpoint/2010/main" r:embed="rId2">
                  <p14:trim end="7105.9682"/>
                </p14:media>
              </p:ext>
            </p:extLst>
          </p:nvPr>
        </p:nvPicPr>
        <p:blipFill>
          <a:blip r:embed="rId4"/>
          <a:stretch>
            <a:fillRect/>
          </a:stretch>
        </p:blipFill>
        <p:spPr>
          <a:xfrm>
            <a:off x="927279" y="954088"/>
            <a:ext cx="10496282" cy="5316537"/>
          </a:xfrm>
        </p:spPr>
      </p:pic>
    </p:spTree>
    <p:extLst>
      <p:ext uri="{BB962C8B-B14F-4D97-AF65-F5344CB8AC3E}">
        <p14:creationId xmlns:p14="http://schemas.microsoft.com/office/powerpoint/2010/main" val="314341914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609600"/>
            <a:ext cx="11016683" cy="794197"/>
          </a:xfrm>
        </p:spPr>
        <p:txBody>
          <a:bodyPr>
            <a:normAutofit fontScale="90000"/>
          </a:bodyPr>
          <a:lstStyle/>
          <a:p>
            <a:pPr algn="ctr"/>
            <a:r>
              <a:rPr lang="en-IN" sz="5400" dirty="0" smtClean="0">
                <a:solidFill>
                  <a:schemeClr val="tx1">
                    <a:lumMod val="95000"/>
                    <a:lumOff val="5000"/>
                  </a:schemeClr>
                </a:solidFill>
                <a:latin typeface="Arial" panose="020B0604020202020204" pitchFamily="34" charset="0"/>
                <a:cs typeface="Arial" panose="020B0604020202020204" pitchFamily="34" charset="0"/>
              </a:rPr>
              <a:t>Challenges</a:t>
            </a:r>
            <a:r>
              <a:rPr lang="en-IN" sz="5400" dirty="0" smtClean="0">
                <a:solidFill>
                  <a:schemeClr val="tx1">
                    <a:lumMod val="95000"/>
                    <a:lumOff val="5000"/>
                  </a:schemeClr>
                </a:solidFill>
                <a:latin typeface="Arial" panose="020B0604020202020204" pitchFamily="34" charset="0"/>
                <a:cs typeface="Arial" panose="020B0604020202020204" pitchFamily="34" charset="0"/>
              </a:rPr>
              <a:t>:</a:t>
            </a:r>
            <a:endParaRPr lang="en-IN" sz="5400" dirty="0">
              <a:solidFill>
                <a:schemeClr val="tx1">
                  <a:lumMod val="95000"/>
                  <a:lumOff val="5000"/>
                </a:schemeClr>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77333" y="1403797"/>
            <a:ext cx="11248503" cy="4637565"/>
          </a:xfrm>
          <a:noFill/>
        </p:spPr>
        <p:txBody>
          <a:bodyPr>
            <a:noAutofit/>
          </a:bodyPr>
          <a:lstStyle/>
          <a:p>
            <a:pPr>
              <a:buFont typeface="Arial" panose="020B0604020202020204" pitchFamily="34" charset="0"/>
              <a:buChar char="•"/>
            </a:pPr>
            <a:r>
              <a:rPr lang="en-IN" sz="2000" dirty="0" smtClean="0">
                <a:solidFill>
                  <a:schemeClr val="tx1">
                    <a:lumMod val="95000"/>
                    <a:lumOff val="5000"/>
                  </a:schemeClr>
                </a:solidFill>
                <a:latin typeface="Arial" panose="020B0604020202020204" pitchFamily="34" charset="0"/>
                <a:cs typeface="Arial" panose="020B0604020202020204" pitchFamily="34" charset="0"/>
              </a:rPr>
              <a:t> Google </a:t>
            </a:r>
            <a:r>
              <a:rPr lang="en-IN" sz="2000" dirty="0" smtClean="0">
                <a:solidFill>
                  <a:schemeClr val="tx1">
                    <a:lumMod val="95000"/>
                    <a:lumOff val="5000"/>
                  </a:schemeClr>
                </a:solidFill>
                <a:latin typeface="Arial" panose="020B0604020202020204" pitchFamily="34" charset="0"/>
                <a:cs typeface="Arial" panose="020B0604020202020204" pitchFamily="34" charset="0"/>
              </a:rPr>
              <a:t>page rank </a:t>
            </a:r>
            <a:r>
              <a:rPr lang="en-IN" sz="2000" dirty="0" smtClean="0">
                <a:solidFill>
                  <a:schemeClr val="tx1">
                    <a:lumMod val="95000"/>
                    <a:lumOff val="5000"/>
                  </a:schemeClr>
                </a:solidFill>
                <a:latin typeface="Arial" panose="020B0604020202020204" pitchFamily="34" charset="0"/>
                <a:cs typeface="Arial" panose="020B0604020202020204" pitchFamily="34" charset="0"/>
              </a:rPr>
              <a:t>algorithm ranks pages depending on how many pages give link to that page and also takes into consideration the authoritativeness of the pages that give the link.</a:t>
            </a:r>
          </a:p>
          <a:p>
            <a:pPr>
              <a:buFont typeface="Arial" panose="020B0604020202020204" pitchFamily="34" charset="0"/>
              <a:buChar char="•"/>
            </a:pPr>
            <a:r>
              <a:rPr lang="en-IN" sz="2000" dirty="0" smtClean="0">
                <a:solidFill>
                  <a:schemeClr val="tx1">
                    <a:lumMod val="95000"/>
                    <a:lumOff val="5000"/>
                  </a:schemeClr>
                </a:solidFill>
                <a:latin typeface="Arial" panose="020B0604020202020204" pitchFamily="34" charset="0"/>
                <a:cs typeface="Arial" panose="020B0604020202020204" pitchFamily="34" charset="0"/>
              </a:rPr>
              <a:t>However, there’s a problem of dangling nodes (also called sink) </a:t>
            </a:r>
            <a:r>
              <a:rPr lang="en-IN" sz="2000" dirty="0" err="1" smtClean="0">
                <a:solidFill>
                  <a:schemeClr val="tx1">
                    <a:lumMod val="95000"/>
                    <a:lumOff val="5000"/>
                  </a:schemeClr>
                </a:solidFill>
                <a:latin typeface="Arial" panose="020B0604020202020204" pitchFamily="34" charset="0"/>
                <a:cs typeface="Arial" panose="020B0604020202020204" pitchFamily="34" charset="0"/>
              </a:rPr>
              <a:t>ie</a:t>
            </a:r>
            <a:r>
              <a:rPr lang="en-IN" sz="2000" dirty="0" smtClean="0">
                <a:solidFill>
                  <a:schemeClr val="tx1">
                    <a:lumMod val="95000"/>
                    <a:lumOff val="5000"/>
                  </a:schemeClr>
                </a:solidFill>
                <a:latin typeface="Arial" panose="020B0604020202020204" pitchFamily="34" charset="0"/>
                <a:cs typeface="Arial" panose="020B0604020202020204" pitchFamily="34" charset="0"/>
              </a:rPr>
              <a:t>. Pages which have only incoming links without any going out. This problem is solved by transforming the original matrix into what is called the M</a:t>
            </a:r>
            <a:r>
              <a:rPr lang="en-IN" sz="2000" dirty="0" smtClean="0">
                <a:solidFill>
                  <a:schemeClr val="tx1">
                    <a:lumMod val="95000"/>
                    <a:lumOff val="5000"/>
                  </a:schemeClr>
                </a:solidFill>
                <a:latin typeface="Arial" panose="020B0604020202020204" pitchFamily="34" charset="0"/>
                <a:cs typeface="Arial" panose="020B0604020202020204" pitchFamily="34" charset="0"/>
              </a:rPr>
              <a:t>arkov </a:t>
            </a:r>
            <a:r>
              <a:rPr lang="en-IN" sz="2000" dirty="0" smtClean="0">
                <a:solidFill>
                  <a:schemeClr val="tx1">
                    <a:lumMod val="95000"/>
                    <a:lumOff val="5000"/>
                  </a:schemeClr>
                </a:solidFill>
                <a:latin typeface="Arial" panose="020B0604020202020204" pitchFamily="34" charset="0"/>
                <a:cs typeface="Arial" panose="020B0604020202020204" pitchFamily="34" charset="0"/>
              </a:rPr>
              <a:t>matrix which replaces the columns whose all entries are zero by 1/n (n is the number of pages in the database)</a:t>
            </a:r>
          </a:p>
          <a:p>
            <a:pPr>
              <a:buFont typeface="Arial" panose="020B0604020202020204" pitchFamily="34" charset="0"/>
              <a:buChar char="•"/>
            </a:pPr>
            <a:r>
              <a:rPr lang="en-IN" sz="2000" dirty="0" smtClean="0">
                <a:solidFill>
                  <a:schemeClr val="tx1">
                    <a:lumMod val="95000"/>
                    <a:lumOff val="5000"/>
                  </a:schemeClr>
                </a:solidFill>
                <a:latin typeface="Arial" panose="020B0604020202020204" pitchFamily="34" charset="0"/>
                <a:cs typeface="Arial" panose="020B0604020202020204" pitchFamily="34" charset="0"/>
              </a:rPr>
              <a:t>Another problem is that of disconnected graph, meaning an isolated set of links in the database. In this case, the eigenvalue equation gives ambiguous result (more than one eigenvector for one eigenvalue). To solve this problem, we take into consideration a damping factor (0.85 in our </a:t>
            </a:r>
            <a:r>
              <a:rPr lang="en-IN" sz="2000" dirty="0" smtClean="0">
                <a:solidFill>
                  <a:schemeClr val="tx1">
                    <a:lumMod val="95000"/>
                    <a:lumOff val="5000"/>
                  </a:schemeClr>
                </a:solidFill>
                <a:latin typeface="Arial" panose="020B0604020202020204" pitchFamily="34" charset="0"/>
                <a:cs typeface="Arial" panose="020B0604020202020204" pitchFamily="34" charset="0"/>
              </a:rPr>
              <a:t>case)</a:t>
            </a:r>
          </a:p>
          <a:p>
            <a:pPr>
              <a:buFont typeface="Arial" panose="020B0604020202020204" pitchFamily="34" charset="0"/>
              <a:buChar char="•"/>
            </a:pPr>
            <a:r>
              <a:rPr lang="en-US" sz="2000" dirty="0" smtClean="0">
                <a:solidFill>
                  <a:schemeClr val="tx1">
                    <a:lumMod val="95000"/>
                    <a:lumOff val="5000"/>
                  </a:schemeClr>
                </a:solidFill>
                <a:latin typeface="Arial" panose="020B0604020202020204" pitchFamily="34" charset="0"/>
                <a:ea typeface="Monotype Corsiva"/>
                <a:cs typeface="Arial" panose="020B0604020202020204" pitchFamily="34" charset="0"/>
                <a:sym typeface="Monotype Corsiva"/>
              </a:rPr>
              <a:t>G </a:t>
            </a:r>
            <a:r>
              <a:rPr lang="en-US" sz="2000" dirty="0">
                <a:solidFill>
                  <a:schemeClr val="tx1">
                    <a:lumMod val="95000"/>
                    <a:lumOff val="5000"/>
                  </a:schemeClr>
                </a:solidFill>
                <a:latin typeface="Arial" panose="020B0604020202020204" pitchFamily="34" charset="0"/>
                <a:ea typeface="Monotype Corsiva"/>
                <a:cs typeface="Arial" panose="020B0604020202020204" pitchFamily="34" charset="0"/>
                <a:sym typeface="Monotype Corsiva"/>
              </a:rPr>
              <a:t>= (1-d)M + </a:t>
            </a:r>
            <a:r>
              <a:rPr lang="en-US" sz="2000" dirty="0" err="1">
                <a:solidFill>
                  <a:schemeClr val="tx1">
                    <a:lumMod val="95000"/>
                    <a:lumOff val="5000"/>
                  </a:schemeClr>
                </a:solidFill>
                <a:latin typeface="Arial" panose="020B0604020202020204" pitchFamily="34" charset="0"/>
                <a:ea typeface="Monotype Corsiva"/>
                <a:cs typeface="Arial" panose="020B0604020202020204" pitchFamily="34" charset="0"/>
                <a:sym typeface="Monotype Corsiva"/>
              </a:rPr>
              <a:t>dS</a:t>
            </a:r>
            <a:r>
              <a:rPr lang="en-US" sz="2000" dirty="0">
                <a:solidFill>
                  <a:schemeClr val="tx1">
                    <a:lumMod val="95000"/>
                    <a:lumOff val="5000"/>
                  </a:schemeClr>
                </a:solidFill>
                <a:latin typeface="Arial" panose="020B0604020202020204" pitchFamily="34" charset="0"/>
                <a:ea typeface="Monotype Corsiva"/>
                <a:cs typeface="Arial" panose="020B0604020202020204" pitchFamily="34" charset="0"/>
                <a:sym typeface="Monotype Corsiva"/>
              </a:rPr>
              <a:t> </a:t>
            </a:r>
            <a:r>
              <a:rPr lang="en-IN" sz="2000" dirty="0" smtClean="0">
                <a:solidFill>
                  <a:schemeClr val="tx1">
                    <a:lumMod val="95000"/>
                    <a:lumOff val="5000"/>
                  </a:schemeClr>
                </a:solidFill>
                <a:latin typeface="Arial" panose="020B0604020202020204" pitchFamily="34" charset="0"/>
                <a:cs typeface="Arial" panose="020B0604020202020204" pitchFamily="34" charset="0"/>
              </a:rPr>
              <a:t>	G is called the Google matrix</a:t>
            </a:r>
          </a:p>
          <a:p>
            <a:pPr marL="2286000" lvl="5" indent="0">
              <a:buNone/>
            </a:pPr>
            <a:r>
              <a:rPr lang="en-IN" sz="2000" dirty="0" smtClean="0">
                <a:solidFill>
                  <a:schemeClr val="tx1">
                    <a:lumMod val="95000"/>
                    <a:lumOff val="5000"/>
                  </a:schemeClr>
                </a:solidFill>
                <a:latin typeface="Arial" panose="020B0604020202020204" pitchFamily="34" charset="0"/>
                <a:cs typeface="Arial" panose="020B0604020202020204" pitchFamily="34" charset="0"/>
              </a:rPr>
              <a:t>       M </a:t>
            </a:r>
            <a:r>
              <a:rPr lang="en-IN" sz="2000" dirty="0" smtClean="0">
                <a:solidFill>
                  <a:schemeClr val="tx1">
                    <a:lumMod val="95000"/>
                    <a:lumOff val="5000"/>
                  </a:schemeClr>
                </a:solidFill>
                <a:latin typeface="Arial" panose="020B0604020202020204" pitchFamily="34" charset="0"/>
                <a:cs typeface="Arial" panose="020B0604020202020204" pitchFamily="34" charset="0"/>
              </a:rPr>
              <a:t>is the </a:t>
            </a:r>
            <a:r>
              <a:rPr lang="en-IN" sz="2000" dirty="0">
                <a:solidFill>
                  <a:schemeClr val="tx1">
                    <a:lumMod val="95000"/>
                    <a:lumOff val="5000"/>
                  </a:schemeClr>
                </a:solidFill>
                <a:latin typeface="Arial" panose="020B0604020202020204" pitchFamily="34" charset="0"/>
                <a:cs typeface="Arial" panose="020B0604020202020204" pitchFamily="34" charset="0"/>
              </a:rPr>
              <a:t>M</a:t>
            </a:r>
            <a:r>
              <a:rPr lang="en-IN" sz="2000" dirty="0" smtClean="0">
                <a:solidFill>
                  <a:schemeClr val="tx1">
                    <a:lumMod val="95000"/>
                    <a:lumOff val="5000"/>
                  </a:schemeClr>
                </a:solidFill>
                <a:latin typeface="Arial" panose="020B0604020202020204" pitchFamily="34" charset="0"/>
                <a:cs typeface="Arial" panose="020B0604020202020204" pitchFamily="34" charset="0"/>
              </a:rPr>
              <a:t>arkov </a:t>
            </a:r>
            <a:r>
              <a:rPr lang="en-IN" sz="2000" dirty="0" smtClean="0">
                <a:solidFill>
                  <a:schemeClr val="tx1">
                    <a:lumMod val="95000"/>
                    <a:lumOff val="5000"/>
                  </a:schemeClr>
                </a:solidFill>
                <a:latin typeface="Arial" panose="020B0604020202020204" pitchFamily="34" charset="0"/>
                <a:cs typeface="Arial" panose="020B0604020202020204" pitchFamily="34" charset="0"/>
              </a:rPr>
              <a:t>matrix</a:t>
            </a:r>
          </a:p>
          <a:p>
            <a:pPr marL="2286000" lvl="5" indent="0">
              <a:buNone/>
            </a:pPr>
            <a:r>
              <a:rPr lang="en-IN" sz="2000" dirty="0" smtClean="0">
                <a:solidFill>
                  <a:schemeClr val="tx1">
                    <a:lumMod val="95000"/>
                    <a:lumOff val="5000"/>
                  </a:schemeClr>
                </a:solidFill>
                <a:latin typeface="Arial" panose="020B0604020202020204" pitchFamily="34" charset="0"/>
                <a:cs typeface="Arial" panose="020B0604020202020204" pitchFamily="34" charset="0"/>
              </a:rPr>
              <a:t>       d </a:t>
            </a:r>
            <a:r>
              <a:rPr lang="en-IN" sz="2000" dirty="0" smtClean="0">
                <a:solidFill>
                  <a:schemeClr val="tx1">
                    <a:lumMod val="95000"/>
                    <a:lumOff val="5000"/>
                  </a:schemeClr>
                </a:solidFill>
                <a:latin typeface="Arial" panose="020B0604020202020204" pitchFamily="34" charset="0"/>
                <a:cs typeface="Arial" panose="020B0604020202020204" pitchFamily="34" charset="0"/>
              </a:rPr>
              <a:t>is the damping factor</a:t>
            </a:r>
          </a:p>
          <a:p>
            <a:pPr marL="2286000" lvl="5" indent="0">
              <a:buNone/>
            </a:pPr>
            <a:r>
              <a:rPr lang="en-IN" sz="2000" dirty="0" smtClean="0">
                <a:solidFill>
                  <a:schemeClr val="tx1">
                    <a:lumMod val="95000"/>
                    <a:lumOff val="5000"/>
                  </a:schemeClr>
                </a:solidFill>
                <a:latin typeface="Arial" panose="020B0604020202020204" pitchFamily="34" charset="0"/>
                <a:cs typeface="Arial" panose="020B0604020202020204" pitchFamily="34" charset="0"/>
              </a:rPr>
              <a:t>       n </a:t>
            </a:r>
            <a:r>
              <a:rPr lang="en-IN" sz="2000" dirty="0" smtClean="0">
                <a:solidFill>
                  <a:schemeClr val="tx1">
                    <a:lumMod val="95000"/>
                    <a:lumOff val="5000"/>
                  </a:schemeClr>
                </a:solidFill>
                <a:latin typeface="Arial" panose="020B0604020202020204" pitchFamily="34" charset="0"/>
                <a:cs typeface="Arial" panose="020B0604020202020204" pitchFamily="34" charset="0"/>
              </a:rPr>
              <a:t>is the total number of pages in the database</a:t>
            </a:r>
          </a:p>
          <a:p>
            <a:pPr marL="2286000" lvl="5" indent="0">
              <a:buNone/>
            </a:pPr>
            <a:r>
              <a:rPr lang="en-IN" sz="2000" dirty="0" smtClean="0">
                <a:solidFill>
                  <a:schemeClr val="tx1">
                    <a:lumMod val="95000"/>
                    <a:lumOff val="5000"/>
                  </a:schemeClr>
                </a:solidFill>
                <a:latin typeface="Arial" panose="020B0604020202020204" pitchFamily="34" charset="0"/>
                <a:cs typeface="Arial" panose="020B0604020202020204" pitchFamily="34" charset="0"/>
              </a:rPr>
              <a:t>       S </a:t>
            </a:r>
            <a:r>
              <a:rPr lang="en-IN" sz="2000" dirty="0" smtClean="0">
                <a:solidFill>
                  <a:schemeClr val="tx1">
                    <a:lumMod val="95000"/>
                    <a:lumOff val="5000"/>
                  </a:schemeClr>
                </a:solidFill>
                <a:latin typeface="Arial" panose="020B0604020202020204" pitchFamily="34" charset="0"/>
                <a:cs typeface="Arial" panose="020B0604020202020204" pitchFamily="34" charset="0"/>
              </a:rPr>
              <a:t>is an </a:t>
            </a:r>
            <a:r>
              <a:rPr lang="en-IN" sz="2000" dirty="0" err="1" smtClean="0">
                <a:solidFill>
                  <a:schemeClr val="tx1">
                    <a:lumMod val="95000"/>
                    <a:lumOff val="5000"/>
                  </a:schemeClr>
                </a:solidFill>
                <a:latin typeface="Arial" panose="020B0604020202020204" pitchFamily="34" charset="0"/>
                <a:cs typeface="Arial" panose="020B0604020202020204" pitchFamily="34" charset="0"/>
              </a:rPr>
              <a:t>nxn</a:t>
            </a:r>
            <a:r>
              <a:rPr lang="en-IN" sz="2000" dirty="0" smtClean="0">
                <a:solidFill>
                  <a:schemeClr val="tx1">
                    <a:lumMod val="95000"/>
                    <a:lumOff val="5000"/>
                  </a:schemeClr>
                </a:solidFill>
                <a:latin typeface="Arial" panose="020B0604020202020204" pitchFamily="34" charset="0"/>
                <a:cs typeface="Arial" panose="020B0604020202020204" pitchFamily="34" charset="0"/>
              </a:rPr>
              <a:t> matrix with all entries = 1/n</a:t>
            </a:r>
          </a:p>
        </p:txBody>
      </p:sp>
    </p:spTree>
    <p:extLst>
      <p:ext uri="{BB962C8B-B14F-4D97-AF65-F5344CB8AC3E}">
        <p14:creationId xmlns:p14="http://schemas.microsoft.com/office/powerpoint/2010/main" val="19965704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500"/>
                                        <p:tgtEl>
                                          <p:spTgt spid="3">
                                            <p:txEl>
                                              <p:pRg st="4" end="4"/>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500"/>
                                        <p:tgtEl>
                                          <p:spTgt spid="3">
                                            <p:txEl>
                                              <p:pRg st="5" end="5"/>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Effect transition="in" filter="fade">
                                      <p:cBhvr>
                                        <p:cTn id="39"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609601"/>
            <a:ext cx="11248503" cy="897228"/>
          </a:xfrm>
        </p:spPr>
        <p:txBody>
          <a:bodyPr>
            <a:normAutofit/>
          </a:bodyPr>
          <a:lstStyle/>
          <a:p>
            <a:pPr algn="ctr"/>
            <a:r>
              <a:rPr lang="en-IN" sz="4900" dirty="0" smtClean="0">
                <a:solidFill>
                  <a:schemeClr val="tx1">
                    <a:lumMod val="95000"/>
                    <a:lumOff val="5000"/>
                  </a:schemeClr>
                </a:solidFill>
                <a:latin typeface="Arial" panose="020B0604020202020204" pitchFamily="34" charset="0"/>
                <a:cs typeface="Arial" panose="020B0604020202020204" pitchFamily="34" charset="0"/>
              </a:rPr>
              <a:t>Future Work &amp; Innovation:</a:t>
            </a:r>
            <a:endParaRPr lang="en-IN" sz="4900" dirty="0">
              <a:solidFill>
                <a:schemeClr val="tx1">
                  <a:lumMod val="95000"/>
                  <a:lumOff val="5000"/>
                </a:schemeClr>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77333" y="1506829"/>
            <a:ext cx="11364412" cy="4262906"/>
          </a:xfrm>
        </p:spPr>
        <p:txBody>
          <a:bodyPr>
            <a:normAutofit/>
          </a:bodyPr>
          <a:lstStyle/>
          <a:p>
            <a:pPr>
              <a:buFont typeface="Arial" panose="020B0604020202020204" pitchFamily="34" charset="0"/>
              <a:buChar char="•"/>
            </a:pPr>
            <a:r>
              <a:rPr lang="en-IN" sz="2800" dirty="0" smtClean="0">
                <a:solidFill>
                  <a:schemeClr val="tx1">
                    <a:lumMod val="95000"/>
                    <a:lumOff val="5000"/>
                  </a:schemeClr>
                </a:solidFill>
                <a:latin typeface="Arial" panose="020B0604020202020204" pitchFamily="34" charset="0"/>
                <a:cs typeface="Arial" panose="020B0604020202020204" pitchFamily="34" charset="0"/>
              </a:rPr>
              <a:t>Currently on searching for “computer science”  no CSE website is returned as neither the website nor the title contain computer rather they contain “CSE”. If we were also able to hash the text displayed on the webpage this problem could be solved, but implementation of “Big Data” structures on this scale is not feasible.</a:t>
            </a:r>
          </a:p>
          <a:p>
            <a:pPr>
              <a:buFont typeface="Arial" panose="020B0604020202020204" pitchFamily="34" charset="0"/>
              <a:buChar char="•"/>
            </a:pPr>
            <a:r>
              <a:rPr lang="en-IN" sz="2800" dirty="0" smtClean="0">
                <a:solidFill>
                  <a:schemeClr val="tx1">
                    <a:lumMod val="95000"/>
                    <a:lumOff val="5000"/>
                  </a:schemeClr>
                </a:solidFill>
                <a:latin typeface="Arial" panose="020B0604020202020204" pitchFamily="34" charset="0"/>
                <a:cs typeface="Arial" panose="020B0604020202020204" pitchFamily="34" charset="0"/>
              </a:rPr>
              <a:t>The implemented page rank algorithm depends only on the number of hypertext references on a page . By obtaining other data, like number of people having visited a page, standard of web designing incorporated in the page, a more powerful page rank algorithm can be obtained akin to the ones used today by popular search engines. </a:t>
            </a:r>
            <a:endParaRPr lang="en-IN" sz="2800" dirty="0">
              <a:solidFill>
                <a:schemeClr val="tx1">
                  <a:lumMod val="95000"/>
                  <a:lumOff val="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4085339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171719"/>
            <a:ext cx="11274260" cy="935864"/>
          </a:xfrm>
        </p:spPr>
        <p:txBody>
          <a:bodyPr>
            <a:noAutofit/>
          </a:bodyPr>
          <a:lstStyle/>
          <a:p>
            <a:pPr algn="ctr"/>
            <a:r>
              <a:rPr lang="en-IN" sz="4900" dirty="0">
                <a:solidFill>
                  <a:schemeClr val="tx1">
                    <a:lumMod val="95000"/>
                    <a:lumOff val="5000"/>
                  </a:schemeClr>
                </a:solidFill>
                <a:latin typeface="Arial" panose="020B0604020202020204" pitchFamily="34" charset="0"/>
                <a:cs typeface="Arial" panose="020B0604020202020204" pitchFamily="34" charset="0"/>
              </a:rPr>
              <a:t>Future Work &amp; Innovation:</a:t>
            </a:r>
          </a:p>
        </p:txBody>
      </p:sp>
      <p:sp>
        <p:nvSpPr>
          <p:cNvPr id="3" name="Content Placeholder 2"/>
          <p:cNvSpPr>
            <a:spLocks noGrp="1"/>
          </p:cNvSpPr>
          <p:nvPr>
            <p:ph idx="1"/>
          </p:nvPr>
        </p:nvSpPr>
        <p:spPr>
          <a:xfrm>
            <a:off x="677334" y="1275009"/>
            <a:ext cx="11274260" cy="4933780"/>
          </a:xfrm>
        </p:spPr>
        <p:txBody>
          <a:bodyPr>
            <a:noAutofit/>
          </a:bodyPr>
          <a:lstStyle/>
          <a:p>
            <a:pPr>
              <a:buFont typeface="Arial" panose="020B0604020202020204" pitchFamily="34" charset="0"/>
              <a:buChar char="•"/>
            </a:pPr>
            <a:r>
              <a:rPr lang="en-IN" sz="2800" dirty="0" smtClean="0">
                <a:solidFill>
                  <a:schemeClr val="tx1">
                    <a:lumMod val="95000"/>
                    <a:lumOff val="5000"/>
                  </a:schemeClr>
                </a:solidFill>
                <a:latin typeface="Arial" panose="020B0604020202020204" pitchFamily="34" charset="0"/>
                <a:cs typeface="Arial" panose="020B0604020202020204" pitchFamily="34" charset="0"/>
              </a:rPr>
              <a:t>As soon as the user enters about three alphabets, a drop down menu can be displayed (using the CBS_DROPDOWNLIST function in Win32) to show him the possible search words . This can be done as our hash table also stores the n-grams of every word and hence the word itself can be traced.</a:t>
            </a:r>
          </a:p>
          <a:p>
            <a:pPr>
              <a:buFont typeface="Arial" panose="020B0604020202020204" pitchFamily="34" charset="0"/>
              <a:buChar char="•"/>
            </a:pPr>
            <a:r>
              <a:rPr lang="en-IN" sz="2800" dirty="0" smtClean="0">
                <a:solidFill>
                  <a:schemeClr val="tx1">
                    <a:lumMod val="95000"/>
                    <a:lumOff val="5000"/>
                  </a:schemeClr>
                </a:solidFill>
                <a:latin typeface="Arial" panose="020B0604020202020204" pitchFamily="34" charset="0"/>
                <a:cs typeface="Arial" panose="020B0604020202020204" pitchFamily="34" charset="0"/>
              </a:rPr>
              <a:t>To provide for reusability of this code, an algorithm has been developed to provide the contents of  the websites and the dictionary in a read-only mode to a future user . This user will be provided  with an authorization code for a Dropbox  account which contains these files . On entering the code, the program will search that Dropbox account for the requisite files, and read them into the program, without showing the user it’s contents.</a:t>
            </a:r>
            <a:endParaRPr lang="en-IN" sz="2800" dirty="0">
              <a:solidFill>
                <a:schemeClr val="tx1">
                  <a:lumMod val="95000"/>
                  <a:lumOff val="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487007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990</TotalTime>
  <Words>868</Words>
  <Application>Microsoft Office PowerPoint</Application>
  <PresentationFormat>Widescreen</PresentationFormat>
  <Paragraphs>34</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Monotype Corsiva</vt:lpstr>
      <vt:lpstr>Office Theme</vt:lpstr>
      <vt:lpstr>“Google @ IITB”</vt:lpstr>
      <vt:lpstr>        Problem Statement &amp; Algorithm:</vt:lpstr>
      <vt:lpstr>        Problem Statement &amp; Algorithm:</vt:lpstr>
      <vt:lpstr>Video of Functional Search Engine.</vt:lpstr>
      <vt:lpstr>Challenges:</vt:lpstr>
      <vt:lpstr>Future Work &amp; Innovation:</vt:lpstr>
      <vt:lpstr>Future Work &amp; Innovation: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“Google @ IIT B”</dc:title>
  <dc:creator>sandeep doshi</dc:creator>
  <cp:lastModifiedBy>sandeep doshi</cp:lastModifiedBy>
  <cp:revision>30</cp:revision>
  <dcterms:created xsi:type="dcterms:W3CDTF">2015-04-06T14:47:44Z</dcterms:created>
  <dcterms:modified xsi:type="dcterms:W3CDTF">2015-04-17T14:54:22Z</dcterms:modified>
</cp:coreProperties>
</file>

<file path=docProps/thumbnail.jpeg>
</file>